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F11945A-54E5-4E72-A62D-4E2A2DFE0724}">
  <a:tblStyle styleId="{EF11945A-54E5-4E72-A62D-4E2A2DFE07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38c1da35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38c1da35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ffd28b27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ffd28b27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ffd28b27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ffd28b27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ffd28b27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ffd28b27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RAID: Si un hdd falla, no se multiplicará el fallo debido a que los multiples hdd se distribuyen o replican datos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ffd28b27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ffd28b27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ffd28b27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ffd28b27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ffd28b27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ffd28b27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38c1da35a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38c1da35a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ff2e478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ff2e478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ff2e4787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ff2e4787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Desarrollar un conector con el objetivo de que el software sea compatible con la interfaz del disco duro existente en esa </a:t>
            </a:r>
            <a:r>
              <a:rPr lang="es"/>
              <a:t>época</a:t>
            </a:r>
            <a:r>
              <a:rPr lang="es"/>
              <a:t>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ff2e4787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ff2e4787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ff901be65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ff901be65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refiere a los tipos de cables y puertos utilizados para conectar HDD y CD-ROM y DVD.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Los más comunes son: 34 pin para diskettes y 40 pin para hdd y unidades opticas como lectores y grabadoras de cd y dvd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Tres puntos de conexión: Uno a la placa madre y los otros dos para dispositivos (pueden ser hdd y optico si el jumper tambien llamado puente  esta bien configurado (explicar el tema maestro-esclavo))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</a:t>
            </a:r>
            <a:r>
              <a:rPr lang="es"/>
              <a:t>término</a:t>
            </a:r>
            <a:r>
              <a:rPr lang="es"/>
              <a:t> tambien significa “controlador integrado al dispositivo”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ff2e4787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ff2e4787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fff3c3c5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fff3c3c5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ATA-1 Era lento, debido a que necesitaba muchas instrucciones del computador para acceder a la memoria.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DMA: MODO DE ACCESO DIRECTO A LA MEMORIA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fff3c3c5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fff3c3c5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ffd28b27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ffd28b27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0" y="744575"/>
            <a:ext cx="82458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160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583461" cy="791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223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25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16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25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568700" y="11322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25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3019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770275" y="724169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25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160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jpg"/><Relationship Id="rId4" Type="http://schemas.openxmlformats.org/officeDocument/2006/relationships/image" Target="../media/image10.png"/><Relationship Id="rId5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0" Type="http://schemas.openxmlformats.org/officeDocument/2006/relationships/hyperlink" Target="http://www.discovertec.com/blog/the-evolution-of-technology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searchstorage.techtarget.com/definition/IDE" TargetMode="External"/><Relationship Id="rId4" Type="http://schemas.openxmlformats.org/officeDocument/2006/relationships/hyperlink" Target="http://web.mit.edu/rhel-doc/4/RH-DOCS/rhel-isa-es-4/s1-storage-interface.html" TargetMode="External"/><Relationship Id="rId9" Type="http://schemas.openxmlformats.org/officeDocument/2006/relationships/hyperlink" Target="https://www.intel.la/content/www/xl/es/support/articles/000007187/network-and-i-o/ethernet-products.html" TargetMode="External"/><Relationship Id="rId5" Type="http://schemas.openxmlformats.org/officeDocument/2006/relationships/hyperlink" Target="https://es.diffen.com/tecnologia/IDE-vs-SATA" TargetMode="External"/><Relationship Id="rId6" Type="http://schemas.openxmlformats.org/officeDocument/2006/relationships/hyperlink" Target="https://tecnovortex.com/compatiblidad-y-retrocompabilidad-entre-sata-1-sata-2-sata-3-y-sata-express/" TargetMode="External"/><Relationship Id="rId7" Type="http://schemas.openxmlformats.org/officeDocument/2006/relationships/hyperlink" Target="https://www.hardwaresecrets.com/everything-you-need-to-know-about-serial-ata/" TargetMode="External"/><Relationship Id="rId8" Type="http://schemas.openxmlformats.org/officeDocument/2006/relationships/hyperlink" Target="https://www.ozeros.com/2014/05/guia-que-es-sata-express-y-por-que-importa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-103500" y="1535213"/>
            <a:ext cx="9247500" cy="161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accent4"/>
                </a:solidFill>
              </a:rPr>
              <a:t>Análisis comparativo de IDE, ATA, SATA, eSata y SCII</a:t>
            </a:r>
            <a:endParaRPr sz="4800">
              <a:solidFill>
                <a:schemeClr val="accent4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4446350" y="3393350"/>
            <a:ext cx="46518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Asignatura: Organización de Computadores                                                                                                    Profesor: Néstor González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                   	                 </a:t>
            </a:r>
            <a:endParaRPr sz="1800"/>
          </a:p>
        </p:txBody>
      </p:sp>
      <p:sp>
        <p:nvSpPr>
          <p:cNvPr id="56" name="Google Shape;56;p13"/>
          <p:cNvSpPr txBox="1"/>
          <p:nvPr/>
        </p:nvSpPr>
        <p:spPr>
          <a:xfrm>
            <a:off x="3271050" y="0"/>
            <a:ext cx="5381400" cy="13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dk2"/>
                </a:solidFill>
              </a:rPr>
              <a:t>UNIVERSIDAD DE SANTIAGO DE CHILE</a:t>
            </a:r>
            <a:br>
              <a:rPr b="1" lang="es" sz="1500">
                <a:solidFill>
                  <a:schemeClr val="dk2"/>
                </a:solidFill>
              </a:rPr>
            </a:br>
            <a:r>
              <a:rPr b="1" lang="es" sz="1500">
                <a:solidFill>
                  <a:schemeClr val="dk2"/>
                </a:solidFill>
              </a:rPr>
              <a:t>FACULTAD DE INGENIERÍA</a:t>
            </a:r>
            <a:br>
              <a:rPr lang="es" sz="1500">
                <a:solidFill>
                  <a:schemeClr val="dk2"/>
                </a:solidFill>
              </a:rPr>
            </a:br>
            <a:r>
              <a:rPr lang="es" sz="1500">
                <a:solidFill>
                  <a:schemeClr val="dk2"/>
                </a:solidFill>
              </a:rPr>
              <a:t>DEPARTAMENTO DE INGENIERÍA EN INFORMÁTICA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7850146" y="4619075"/>
            <a:ext cx="802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400"/>
              <a:t>‹#›</a:t>
            </a:fld>
            <a:r>
              <a:rPr lang="es" sz="1400"/>
              <a:t>/17</a:t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8" name="Google Shape;58;p13"/>
          <p:cNvSpPr txBox="1"/>
          <p:nvPr/>
        </p:nvSpPr>
        <p:spPr>
          <a:xfrm>
            <a:off x="434350" y="3393350"/>
            <a:ext cx="3223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dk2"/>
                </a:solidFill>
              </a:rPr>
              <a:t>Integrantes: Gabriel González             Nicolás Cárcamo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445025"/>
            <a:ext cx="825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Estructura Cable y </a:t>
            </a:r>
            <a:r>
              <a:rPr lang="es">
                <a:solidFill>
                  <a:schemeClr val="accent1"/>
                </a:solidFill>
              </a:rPr>
              <a:t>Versiones de SATA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402300" y="1246825"/>
            <a:ext cx="3790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SATA - 1.0 (2003)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Velocidad de 150 MB/s 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SATA - 2.0 (2004)	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Velocidad de 300 MB/s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SATA - 3.0 (2008)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Velocidad de 600 MB/s</a:t>
            </a:r>
            <a:endParaRPr/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2"/>
          <p:cNvSpPr txBox="1"/>
          <p:nvPr>
            <p:ph idx="12" type="sldNum"/>
          </p:nvPr>
        </p:nvSpPr>
        <p:spPr>
          <a:xfrm>
            <a:off x="8273147" y="4663225"/>
            <a:ext cx="747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es" sz="1400"/>
              <a:t>‹#›</a:t>
            </a:fld>
            <a:r>
              <a:rPr lang="es" sz="1400"/>
              <a:t>/17</a:t>
            </a:r>
            <a:endParaRPr sz="1400"/>
          </a:p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9213" y="1187888"/>
            <a:ext cx="257175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7725" y="2920150"/>
            <a:ext cx="351472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445025"/>
            <a:ext cx="825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accent1"/>
                </a:solidFill>
              </a:rPr>
              <a:t>eSATA </a:t>
            </a:r>
            <a:r>
              <a:rPr lang="es">
                <a:solidFill>
                  <a:schemeClr val="accent1"/>
                </a:solidFill>
              </a:rPr>
              <a:t>(Serial Advanced Technology Attachment) </a:t>
            </a:r>
            <a:endParaRPr/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311700" y="1463850"/>
            <a:ext cx="47145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Creado en 2004</a:t>
            </a:r>
            <a:endParaRPr sz="1400"/>
          </a:p>
          <a:p>
            <a:pPr indent="-317500" lvl="0" marL="457200" rtl="0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En pocas palabras es un SATA pero de manera Externa.</a:t>
            </a:r>
            <a:endParaRPr sz="1400"/>
          </a:p>
          <a:p>
            <a:pPr indent="-317500" lvl="0" marL="457200" rtl="0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Permite la conectividad externa de dispositivos SATA como discos duros para gestionarlos.</a:t>
            </a:r>
            <a:endParaRPr sz="1400"/>
          </a:p>
          <a:p>
            <a:pPr indent="-317500" lvl="0" marL="457200" rtl="0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Desarrollado para competir con USB 2.0 en el mercado.</a:t>
            </a:r>
            <a:endParaRPr sz="1400"/>
          </a:p>
          <a:p>
            <a:pPr indent="-317500" lvl="0" marL="457200" rtl="0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Velocidad de 115 MB/s</a:t>
            </a:r>
            <a:endParaRPr sz="1400"/>
          </a:p>
        </p:txBody>
      </p:sp>
      <p:sp>
        <p:nvSpPr>
          <p:cNvPr id="141" name="Google Shape;141;p23"/>
          <p:cNvSpPr txBox="1"/>
          <p:nvPr>
            <p:ph idx="12" type="sldNum"/>
          </p:nvPr>
        </p:nvSpPr>
        <p:spPr>
          <a:xfrm>
            <a:off x="8285572" y="4663225"/>
            <a:ext cx="735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es" sz="1400"/>
              <a:t>‹#›</a:t>
            </a:fld>
            <a:r>
              <a:rPr lang="es" sz="1400"/>
              <a:t>/17</a:t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0601" y="1226638"/>
            <a:ext cx="1909674" cy="190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7163" y="3038825"/>
            <a:ext cx="3096526" cy="162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311700" y="445025"/>
            <a:ext cx="825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1"/>
                </a:solidFill>
              </a:rPr>
              <a:t>SATA</a:t>
            </a:r>
            <a:r>
              <a:rPr b="1" lang="es">
                <a:solidFill>
                  <a:schemeClr val="accent1"/>
                </a:solidFill>
              </a:rPr>
              <a:t>e</a:t>
            </a:r>
            <a:r>
              <a:rPr lang="es">
                <a:solidFill>
                  <a:schemeClr val="accent1"/>
                </a:solidFill>
              </a:rPr>
              <a:t> (SATA express) 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49" name="Google Shape;149;p24"/>
          <p:cNvSpPr txBox="1"/>
          <p:nvPr>
            <p:ph idx="1" type="body"/>
          </p:nvPr>
        </p:nvSpPr>
        <p:spPr>
          <a:xfrm>
            <a:off x="311700" y="1103925"/>
            <a:ext cx="4565100" cy="20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Creado en 2013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Su desarrollo fue impulsado principalmente por Intel.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Es n</a:t>
            </a:r>
            <a:r>
              <a:rPr lang="es"/>
              <a:t>ueva especificación de Interfaz </a:t>
            </a:r>
            <a:r>
              <a:rPr lang="es"/>
              <a:t>Híbrida</a:t>
            </a:r>
            <a:r>
              <a:rPr lang="es"/>
              <a:t> que mezcla PCI Express con Serial ATA.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4"/>
          <p:cNvSpPr txBox="1"/>
          <p:nvPr>
            <p:ph idx="12" type="sldNum"/>
          </p:nvPr>
        </p:nvSpPr>
        <p:spPr>
          <a:xfrm>
            <a:off x="8322898" y="4663225"/>
            <a:ext cx="698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es" sz="1400"/>
              <a:t>‹#›</a:t>
            </a:fld>
            <a:r>
              <a:rPr lang="es" sz="1400"/>
              <a:t>/17</a:t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600" y="378850"/>
            <a:ext cx="3962399" cy="2273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425" y="3146329"/>
            <a:ext cx="3529175" cy="1849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2246" y="2723301"/>
            <a:ext cx="3030656" cy="2273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311700" y="445025"/>
            <a:ext cx="825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1"/>
                </a:solidFill>
              </a:rPr>
              <a:t>SCSI </a:t>
            </a:r>
            <a:r>
              <a:rPr lang="es">
                <a:solidFill>
                  <a:schemeClr val="accent1"/>
                </a:solidFill>
              </a:rPr>
              <a:t>(</a:t>
            </a:r>
            <a:r>
              <a:rPr lang="es" sz="2300">
                <a:solidFill>
                  <a:schemeClr val="accent1"/>
                </a:solidFill>
              </a:rPr>
              <a:t>Small Computer System Interface)</a:t>
            </a:r>
            <a:endParaRPr sz="2300">
              <a:solidFill>
                <a:schemeClr val="accent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311700" y="1152475"/>
            <a:ext cx="8160900" cy="38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En 1986 fue adoptada como estándar por ANSI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Surge de la necesidad de conectar varios discos duros al mismo equipo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Tecnología </a:t>
            </a:r>
            <a:r>
              <a:rPr b="1" lang="es"/>
              <a:t>RAID</a:t>
            </a:r>
            <a:endParaRPr b="1"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/>
              <a:t>Mayor integridad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/>
              <a:t>Tolerancia frente a fallos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/>
              <a:t>Mayor velocidad de transferencias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/>
              <a:t>Mayor capacidad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Muchos tipos de SCSI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Velocidad de transmisión de 5 MBps hasta más de 640 MBps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Cantidad de dispositivos conectados [8,16[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Longitud del cable 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Cantidad de pins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Utilizado en lugares de trabajo de alto rendimiento, servidores y periféricos de alta gama</a:t>
            </a:r>
            <a:endParaRPr/>
          </a:p>
        </p:txBody>
      </p:sp>
      <p:sp>
        <p:nvSpPr>
          <p:cNvPr id="160" name="Google Shape;160;p25"/>
          <p:cNvSpPr txBox="1"/>
          <p:nvPr>
            <p:ph idx="12" type="sldNum"/>
          </p:nvPr>
        </p:nvSpPr>
        <p:spPr>
          <a:xfrm>
            <a:off x="8198496" y="4663225"/>
            <a:ext cx="822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es" sz="1400"/>
              <a:t>‹#›</a:t>
            </a:fld>
            <a:r>
              <a:rPr lang="es" sz="1400"/>
              <a:t>/17</a:t>
            </a:r>
            <a:endParaRPr sz="1400"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0775" y="1842875"/>
            <a:ext cx="2251824" cy="782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0775" y="2832034"/>
            <a:ext cx="2251824" cy="754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0785" y="3751943"/>
            <a:ext cx="2347815" cy="64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294250" y="283300"/>
            <a:ext cx="825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Tabla Comparativa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69" name="Google Shape;169;p26"/>
          <p:cNvSpPr txBox="1"/>
          <p:nvPr>
            <p:ph idx="12" type="sldNum"/>
          </p:nvPr>
        </p:nvSpPr>
        <p:spPr>
          <a:xfrm>
            <a:off x="8273147" y="4663225"/>
            <a:ext cx="747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es" sz="1400"/>
              <a:t>‹#›</a:t>
            </a:fld>
            <a:r>
              <a:rPr lang="es" sz="1400"/>
              <a:t>/17</a:t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graphicFrame>
        <p:nvGraphicFramePr>
          <p:cNvPr id="170" name="Google Shape;170;p26"/>
          <p:cNvGraphicFramePr/>
          <p:nvPr/>
        </p:nvGraphicFramePr>
        <p:xfrm>
          <a:off x="242925" y="11961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{EF11945A-54E5-4E72-A62D-4E2A2DFE0724}</a:tableStyleId>
              </a:tblPr>
              <a:tblGrid>
                <a:gridCol w="1439125"/>
                <a:gridCol w="1270775"/>
                <a:gridCol w="854975"/>
                <a:gridCol w="917900"/>
                <a:gridCol w="930575"/>
                <a:gridCol w="1048525"/>
                <a:gridCol w="1190025"/>
                <a:gridCol w="1006225"/>
              </a:tblGrid>
              <a:tr h="6154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Tecnología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EA99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PARALELO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rgbClr val="FFD966"/>
                    </a:solidFill>
                  </a:tcPr>
                </a:tc>
                <a:tc gridSpan="6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  SERIAL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rgbClr val="FFD966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</a:tr>
              <a:tr h="651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Interfaz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EA99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P-</a:t>
                      </a:r>
                      <a:r>
                        <a:rPr b="1" lang="es"/>
                        <a:t>ATA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chemeClr val="accent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SATA I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chemeClr val="accent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SATA II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chemeClr val="accent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SATA III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chemeClr val="accent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eSATA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accent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SATA EXPRESS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accent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1"/>
                          </a:solidFill>
                        </a:rPr>
                        <a:t>SCSI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accent5"/>
                    </a:solidFill>
                  </a:tcPr>
                </a:tc>
              </a:tr>
              <a:tr h="403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Año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1990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2003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2004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2008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2004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2013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2004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1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Velocidad Año Creación </a:t>
                      </a:r>
                      <a:endParaRPr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8</a:t>
                      </a:r>
                      <a:r>
                        <a:rPr lang="es" sz="1200"/>
                        <a:t> MB/s</a:t>
                      </a:r>
                      <a:endParaRPr sz="12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150 MB/s</a:t>
                      </a:r>
                      <a:endParaRPr sz="12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300 MB/s</a:t>
                      </a:r>
                      <a:endParaRPr sz="12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600 MB/s</a:t>
                      </a:r>
                      <a:endParaRPr sz="12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115 MB/s</a:t>
                      </a:r>
                      <a:endParaRPr sz="12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1.9 GB/s</a:t>
                      </a:r>
                      <a:endParaRPr sz="12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640 MB/s</a:t>
                      </a:r>
                      <a:endParaRPr sz="12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1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Velocidad Actual</a:t>
                      </a:r>
                      <a:endParaRPr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A99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     166 MB/s</a:t>
                      </a:r>
                      <a:endParaRPr sz="12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150 MB/s</a:t>
                      </a:r>
                      <a:endParaRPr sz="12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300 MB/s</a:t>
                      </a:r>
                      <a:endParaRPr sz="12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1.9 GB/s</a:t>
                      </a:r>
                      <a:endParaRPr sz="12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750 MB/s</a:t>
                      </a:r>
                      <a:endParaRPr sz="12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1.9 GB/s</a:t>
                      </a:r>
                      <a:endParaRPr sz="12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2.8</a:t>
                      </a:r>
                      <a:r>
                        <a:rPr lang="es" sz="1200"/>
                        <a:t> GB/s</a:t>
                      </a:r>
                      <a:endParaRPr sz="12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title"/>
          </p:nvPr>
        </p:nvSpPr>
        <p:spPr>
          <a:xfrm>
            <a:off x="3402600" y="445875"/>
            <a:ext cx="1979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800">
                <a:solidFill>
                  <a:schemeClr val="accent1"/>
                </a:solidFill>
              </a:rPr>
              <a:t>Conclusión</a:t>
            </a:r>
            <a:endParaRPr sz="2800"/>
          </a:p>
        </p:txBody>
      </p:sp>
      <p:sp>
        <p:nvSpPr>
          <p:cNvPr id="176" name="Google Shape;176;p27"/>
          <p:cNvSpPr txBox="1"/>
          <p:nvPr>
            <p:ph idx="12" type="sldNum"/>
          </p:nvPr>
        </p:nvSpPr>
        <p:spPr>
          <a:xfrm>
            <a:off x="8078144" y="4663225"/>
            <a:ext cx="942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es" sz="1400"/>
              <a:t>‹#›</a:t>
            </a:fld>
            <a:r>
              <a:rPr lang="es" sz="1400"/>
              <a:t>/17</a:t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77" name="Google Shape;177;p27"/>
          <p:cNvSpPr txBox="1"/>
          <p:nvPr>
            <p:ph idx="4294967295" type="body"/>
          </p:nvPr>
        </p:nvSpPr>
        <p:spPr>
          <a:xfrm>
            <a:off x="311700" y="1152475"/>
            <a:ext cx="816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Antes de la creación de la unidad IDE, los controladores eran dispositivos externos independientes, por lo que se redujeron los problemas asociados con los dispositivos de almacenamiento y controladores integrados.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Es importante identificar la unidad, cables y puertos presentados al momento de actualizar el hardware de la computadora o al comprar nuevos dispositivos de almacenamiento para su computadora.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El tipo de transferencia de datos es un concepto clave dependiendo del contexto en el que se traspasa dicha  información.</a:t>
            </a:r>
            <a:endParaRPr sz="1400"/>
          </a:p>
          <a:p>
            <a:pPr indent="0" lvl="0" marL="45720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311700" y="445025"/>
            <a:ext cx="825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Referencias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83" name="Google Shape;183;p28"/>
          <p:cNvSpPr txBox="1"/>
          <p:nvPr>
            <p:ph idx="1" type="body"/>
          </p:nvPr>
        </p:nvSpPr>
        <p:spPr>
          <a:xfrm>
            <a:off x="311700" y="1152475"/>
            <a:ext cx="8160900" cy="39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34343"/>
                </a:solidFill>
                <a:highlight>
                  <a:srgbClr val="FFFFFF"/>
                </a:highlight>
              </a:rPr>
              <a:t>What is IDE (Integrated Drive Electronics)? - Definition from WhatIs.com. Obtenido de </a:t>
            </a:r>
            <a:r>
              <a:rPr lang="es" sz="11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https://searchstorage.techtarget.com/definition/IDE</a:t>
            </a:r>
            <a:endParaRPr sz="11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34343"/>
                </a:solidFill>
                <a:highlight>
                  <a:srgbClr val="FFFFFF"/>
                </a:highlight>
              </a:rPr>
              <a:t>Interfaces de dispositivos de almacenamiento masivo. </a:t>
            </a:r>
            <a:r>
              <a:rPr lang="es" sz="1100">
                <a:solidFill>
                  <a:srgbClr val="434343"/>
                </a:solidFill>
                <a:highlight>
                  <a:srgbClr val="FFFFFF"/>
                </a:highlight>
              </a:rPr>
              <a:t>Obtenido de</a:t>
            </a:r>
            <a:r>
              <a:rPr lang="es" sz="1100">
                <a:solidFill>
                  <a:srgbClr val="434343"/>
                </a:solidFill>
                <a:highlight>
                  <a:srgbClr val="FFFFFF"/>
                </a:highlight>
              </a:rPr>
              <a:t> </a:t>
            </a:r>
            <a:r>
              <a:rPr lang="es" sz="11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http://web.mit.edu/rhel-doc/4/RH-DOCS/rhel-isa-es-4/s1-storage-interface.html</a:t>
            </a:r>
            <a:endParaRPr sz="11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34343"/>
                </a:solidFill>
                <a:highlight>
                  <a:srgbClr val="FFFFFF"/>
                </a:highlight>
              </a:rPr>
              <a:t>IDE vs SATA Comparación | Diffen. </a:t>
            </a:r>
            <a:r>
              <a:rPr lang="es" sz="1100">
                <a:solidFill>
                  <a:srgbClr val="434343"/>
                </a:solidFill>
                <a:highlight>
                  <a:srgbClr val="FFFFFF"/>
                </a:highlight>
              </a:rPr>
              <a:t>Obtenido de</a:t>
            </a:r>
            <a:r>
              <a:rPr lang="es" sz="1100">
                <a:solidFill>
                  <a:srgbClr val="434343"/>
                </a:solidFill>
                <a:highlight>
                  <a:srgbClr val="FFFFFF"/>
                </a:highlight>
              </a:rPr>
              <a:t> </a:t>
            </a:r>
            <a:r>
              <a:rPr lang="es" sz="1100" u="sng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https://es.diffen.com/tecnologia/IDE-vs-SATA</a:t>
            </a:r>
            <a:endParaRPr sz="11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34343"/>
                </a:solidFill>
                <a:highlight>
                  <a:srgbClr val="FFFFFF"/>
                </a:highlight>
              </a:rPr>
              <a:t>Compatibilidad</a:t>
            </a:r>
            <a:r>
              <a:rPr lang="es" sz="1100">
                <a:solidFill>
                  <a:srgbClr val="434343"/>
                </a:solidFill>
                <a:highlight>
                  <a:srgbClr val="FFFFFF"/>
                </a:highlight>
              </a:rPr>
              <a:t> y </a:t>
            </a:r>
            <a:r>
              <a:rPr lang="es" sz="1100">
                <a:solidFill>
                  <a:srgbClr val="434343"/>
                </a:solidFill>
                <a:highlight>
                  <a:srgbClr val="FFFFFF"/>
                </a:highlight>
              </a:rPr>
              <a:t>retrocompatibilidad</a:t>
            </a:r>
            <a:r>
              <a:rPr lang="es" sz="1100">
                <a:solidFill>
                  <a:srgbClr val="434343"/>
                </a:solidFill>
                <a:highlight>
                  <a:srgbClr val="FFFFFF"/>
                </a:highlight>
              </a:rPr>
              <a:t> entre SATA 1, SATA 2, SATA 3 y SATA Express. </a:t>
            </a:r>
            <a:r>
              <a:rPr lang="es" sz="1100">
                <a:solidFill>
                  <a:srgbClr val="434343"/>
                </a:solidFill>
                <a:highlight>
                  <a:srgbClr val="FFFFFF"/>
                </a:highlight>
              </a:rPr>
              <a:t>Obtenido de</a:t>
            </a:r>
            <a:r>
              <a:rPr lang="es" sz="1100">
                <a:solidFill>
                  <a:srgbClr val="434343"/>
                </a:solidFill>
                <a:highlight>
                  <a:srgbClr val="FFFFFF"/>
                </a:highlight>
              </a:rPr>
              <a:t> </a:t>
            </a:r>
            <a:r>
              <a:rPr lang="es" sz="1100" u="sng">
                <a:solidFill>
                  <a:schemeClr val="hlink"/>
                </a:solidFill>
                <a:highlight>
                  <a:srgbClr val="FFFFFF"/>
                </a:highlight>
                <a:hlinkClick r:id="rId6"/>
              </a:rPr>
              <a:t>https://tecnovortex.com/compatiblidad-y-retrocompabilidad-entre-sata-1-sata-2-sata-3-y-sata-express/</a:t>
            </a:r>
            <a:endParaRPr sz="11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34343"/>
                </a:solidFill>
                <a:highlight>
                  <a:srgbClr val="FFFFFF"/>
                </a:highlight>
              </a:rPr>
              <a:t>Torres, G. Everything You Need to Know About Serial ATA - Hardware Secrets. </a:t>
            </a:r>
            <a:r>
              <a:rPr lang="es" sz="1100">
                <a:solidFill>
                  <a:srgbClr val="434343"/>
                </a:solidFill>
                <a:highlight>
                  <a:srgbClr val="FFFFFF"/>
                </a:highlight>
              </a:rPr>
              <a:t>Obtenido de</a:t>
            </a:r>
            <a:r>
              <a:rPr lang="es" sz="1100">
                <a:solidFill>
                  <a:srgbClr val="434343"/>
                </a:solidFill>
                <a:highlight>
                  <a:srgbClr val="FFFFFF"/>
                </a:highlight>
              </a:rPr>
              <a:t> </a:t>
            </a:r>
            <a:r>
              <a:rPr lang="es" sz="1100" u="sng">
                <a:solidFill>
                  <a:schemeClr val="hlink"/>
                </a:solidFill>
                <a:highlight>
                  <a:srgbClr val="FFFFFF"/>
                </a:highlight>
                <a:hlinkClick r:id="rId7"/>
              </a:rPr>
              <a:t>https://www.hardwaresecrets.com/everything-you-need-to-know-about-serial-ata/</a:t>
            </a:r>
            <a:endParaRPr sz="11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34343"/>
                </a:solidFill>
                <a:highlight>
                  <a:srgbClr val="FFFFFF"/>
                </a:highlight>
              </a:rPr>
              <a:t>V., J. Guía: ¿Qué es SATA Express y por qué importa? Todo sobre el nuevo estándar para almacenamiento | OZEROS. </a:t>
            </a:r>
            <a:r>
              <a:rPr lang="es" sz="1100">
                <a:solidFill>
                  <a:srgbClr val="434343"/>
                </a:solidFill>
                <a:highlight>
                  <a:srgbClr val="FFFFFF"/>
                </a:highlight>
              </a:rPr>
              <a:t>Obtenido de</a:t>
            </a:r>
            <a:r>
              <a:rPr lang="es" sz="1100">
                <a:solidFill>
                  <a:srgbClr val="434343"/>
                </a:solidFill>
                <a:highlight>
                  <a:srgbClr val="FFFFFF"/>
                </a:highlight>
              </a:rPr>
              <a:t> </a:t>
            </a:r>
            <a:r>
              <a:rPr lang="es" sz="1100" u="sng">
                <a:solidFill>
                  <a:schemeClr val="hlink"/>
                </a:solidFill>
                <a:highlight>
                  <a:srgbClr val="FFFFFF"/>
                </a:highlight>
                <a:hlinkClick r:id="rId8"/>
              </a:rPr>
              <a:t>https://www.ozeros.com/2014/05/guia-que-es-sata-express-y-por-que-importa/</a:t>
            </a:r>
            <a:endParaRPr sz="11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34343"/>
                </a:solidFill>
                <a:highlight>
                  <a:srgbClr val="FFFFFF"/>
                </a:highlight>
              </a:rPr>
              <a:t>Especificaciones de cableado Ethernet. </a:t>
            </a:r>
            <a:r>
              <a:rPr lang="es" sz="1100">
                <a:solidFill>
                  <a:srgbClr val="434343"/>
                </a:solidFill>
                <a:highlight>
                  <a:srgbClr val="FFFFFF"/>
                </a:highlight>
              </a:rPr>
              <a:t>Obtenido de</a:t>
            </a:r>
            <a:r>
              <a:rPr lang="es" sz="1100">
                <a:solidFill>
                  <a:srgbClr val="434343"/>
                </a:solidFill>
                <a:highlight>
                  <a:srgbClr val="FFFFFF"/>
                </a:highlight>
              </a:rPr>
              <a:t> </a:t>
            </a:r>
            <a:r>
              <a:rPr lang="es" sz="1100" u="sng">
                <a:solidFill>
                  <a:schemeClr val="hlink"/>
                </a:solidFill>
                <a:highlight>
                  <a:srgbClr val="FFFFFF"/>
                </a:highlight>
                <a:hlinkClick r:id="rId9"/>
              </a:rPr>
              <a:t>https://www.intel.la/content/www/xl/es/support/articles/000007187/network-and-i-o/ethernet-products.html</a:t>
            </a:r>
            <a:endParaRPr sz="11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434343"/>
                </a:solidFill>
                <a:highlight>
                  <a:srgbClr val="FFFFFF"/>
                </a:highlight>
              </a:rPr>
              <a:t>La evolución de la tecnología. Obtenido de </a:t>
            </a:r>
            <a:r>
              <a:rPr lang="es" sz="1100" u="sng">
                <a:solidFill>
                  <a:schemeClr val="hlink"/>
                </a:solidFill>
                <a:hlinkClick r:id="rId10"/>
              </a:rPr>
              <a:t>http://www.discovertec.com/blog/the-evolution-of-technology</a:t>
            </a:r>
            <a:endParaRPr sz="11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8"/>
          <p:cNvSpPr txBox="1"/>
          <p:nvPr>
            <p:ph idx="12" type="sldNum"/>
          </p:nvPr>
        </p:nvSpPr>
        <p:spPr>
          <a:xfrm>
            <a:off x="7999443" y="4663225"/>
            <a:ext cx="102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es" sz="1400"/>
              <a:t>‹#›</a:t>
            </a:fld>
            <a:r>
              <a:rPr lang="es" sz="1400"/>
              <a:t>/17</a:t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25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Índice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16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Introducción</a:t>
            </a:r>
            <a:endParaRPr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¿Qué es una Interfaz?</a:t>
            </a:r>
            <a:endParaRPr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Tipos de Interfaces</a:t>
            </a:r>
            <a:endParaRPr/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" sz="1800"/>
              <a:t>IDE </a:t>
            </a:r>
            <a:endParaRPr sz="1800"/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" sz="1800"/>
              <a:t>ATA</a:t>
            </a:r>
            <a:endParaRPr sz="1800"/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" sz="1800"/>
              <a:t>SATA</a:t>
            </a:r>
            <a:endParaRPr sz="1800"/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" sz="1800"/>
              <a:t>eSATA</a:t>
            </a:r>
            <a:endParaRPr sz="1800"/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" sz="1800"/>
              <a:t>SATA-e</a:t>
            </a:r>
            <a:endParaRPr sz="1800"/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" sz="1800"/>
              <a:t>SCSI</a:t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Conclusión</a:t>
            </a:r>
            <a:endParaRPr/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400"/>
              <a:t>‹#›</a:t>
            </a:fld>
            <a:r>
              <a:rPr lang="es" sz="1400"/>
              <a:t>/17</a:t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25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Introducción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16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“Casi todas las tecnologías nacen fuera de propósito. Por ejemplo, los motores de búsqueda se crearon para clasificar las enormes cantidades de datos en línea. 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Con cada actualización de tecnología, se combinan tecnologías existentes para crear algo mejor de lo que se usaba anteriormente.” (Donny Lamey, 2018, p.1)</a:t>
            </a:r>
            <a:endParaRPr/>
          </a:p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400"/>
              <a:t>‹#›</a:t>
            </a:fld>
            <a:r>
              <a:rPr lang="es" sz="1400"/>
              <a:t>/17</a:t>
            </a:r>
            <a:endParaRPr sz="1400"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75" y="3412425"/>
            <a:ext cx="2837898" cy="7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3049" y="2986375"/>
            <a:ext cx="2097900" cy="163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8100" y="2783987"/>
            <a:ext cx="2714500" cy="203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28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¿Qué es una </a:t>
            </a:r>
            <a:r>
              <a:rPr lang="es">
                <a:solidFill>
                  <a:schemeClr val="accent1"/>
                </a:solidFill>
              </a:rPr>
              <a:t>Interfaz?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816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 el punto de conexión entre un dispositivo en un sistema computacional y dicho computador.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Los dispositivos de almacenamiento poseen interfaces.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No existe una interfaz universal.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Existen muchas interfaces diferentes.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Interfaces incompatibles.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Diferente capacidad de rendimiento.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Diferente precio.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Algunas más adecuadas que otras para ciertos ambientes.</a:t>
            </a:r>
            <a:endParaRPr/>
          </a:p>
          <a:p>
            <a:pPr indent="0" lvl="0" marL="91440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400"/>
              <a:t>‹#›</a:t>
            </a:fld>
            <a:r>
              <a:rPr lang="es" sz="1400"/>
              <a:t>/17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25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1"/>
                </a:solidFill>
              </a:rPr>
              <a:t>IDE</a:t>
            </a:r>
            <a:r>
              <a:rPr lang="es">
                <a:solidFill>
                  <a:schemeClr val="accent1"/>
                </a:solidFill>
              </a:rPr>
              <a:t>   (</a:t>
            </a:r>
            <a:r>
              <a:rPr lang="es">
                <a:solidFill>
                  <a:schemeClr val="accent1"/>
                </a:solidFill>
              </a:rPr>
              <a:t>Integrated Device Electronics)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152475"/>
            <a:ext cx="816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Desarrollado en 1986 por Western Digital, Control Data Corp y COMPAQ.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En 1990 fue adoptado como estándar por ANSI.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Es un tipo estándar de conexión para dispositivos de almacenamiento en una computadora.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Discos Duros.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Unidades Ópticas.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Tres puntos de conexión.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Posteriormente conocido como ATA.</a:t>
            </a:r>
            <a:endParaRPr/>
          </a:p>
        </p:txBody>
      </p:sp>
      <p:sp>
        <p:nvSpPr>
          <p:cNvPr id="89" name="Google Shape;8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400"/>
              <a:t>‹#›</a:t>
            </a:fld>
            <a:r>
              <a:rPr lang="es" sz="1400"/>
              <a:t>/17</a:t>
            </a:r>
            <a:endParaRPr sz="1400"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86550"/>
            <a:ext cx="2335424" cy="155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8050" y="2122250"/>
            <a:ext cx="2374550" cy="302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25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1"/>
                </a:solidFill>
              </a:rPr>
              <a:t>ATA   </a:t>
            </a:r>
            <a:r>
              <a:rPr lang="es">
                <a:solidFill>
                  <a:schemeClr val="accent1"/>
                </a:solidFill>
              </a:rPr>
              <a:t>(</a:t>
            </a:r>
            <a:r>
              <a:rPr lang="es">
                <a:solidFill>
                  <a:schemeClr val="accent1"/>
                </a:solidFill>
              </a:rPr>
              <a:t>Advanced Technology Attachment) 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152475"/>
            <a:ext cx="816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Existen dos tipos de interfaces </a:t>
            </a:r>
            <a:r>
              <a:rPr b="1" lang="es"/>
              <a:t>ATA:</a:t>
            </a:r>
            <a:endParaRPr b="1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s"/>
              <a:t>P-ATA </a:t>
            </a:r>
            <a:r>
              <a:rPr lang="es"/>
              <a:t>(Parallel ATA)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s"/>
              <a:t>SATA </a:t>
            </a:r>
            <a:r>
              <a:rPr lang="es"/>
              <a:t>(Serial ATA)</a:t>
            </a:r>
            <a:endParaRPr/>
          </a:p>
          <a:p>
            <a:pPr indent="0" lvl="0" marL="45720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400"/>
              <a:t>‹#›</a:t>
            </a:fld>
            <a:r>
              <a:rPr lang="es" sz="1400"/>
              <a:t>/17</a:t>
            </a:r>
            <a:endParaRPr sz="1400"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313" y="2040400"/>
            <a:ext cx="7979375" cy="310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25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Versiones de </a:t>
            </a:r>
            <a:r>
              <a:rPr b="1" lang="es">
                <a:solidFill>
                  <a:schemeClr val="accent1"/>
                </a:solidFill>
              </a:rPr>
              <a:t>P-ATA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152475"/>
            <a:ext cx="816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ATA-1</a:t>
            </a:r>
            <a:endParaRPr b="1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Primera interfaz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40 Pines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Cable de 40 Hilos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8 MB/s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ATA-2</a:t>
            </a:r>
            <a:r>
              <a:rPr lang="es"/>
              <a:t> o </a:t>
            </a:r>
            <a:r>
              <a:rPr b="1" lang="es"/>
              <a:t>EIDE</a:t>
            </a:r>
            <a:endParaRPr b="1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1994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Soporte transferencias rápidas en bloque y DMA (Direct Memory Access)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16 MB/s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ATA-3</a:t>
            </a:r>
            <a:endParaRPr b="1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Versión mejorada del ATA-2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Añade dispositivos como CD-ROM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16 MB/s</a:t>
            </a:r>
            <a:endParaRPr/>
          </a:p>
          <a:p>
            <a:pPr indent="0" lvl="0" marL="45720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	</a:t>
            </a:r>
            <a:endParaRPr/>
          </a:p>
        </p:txBody>
      </p:sp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400"/>
              <a:t>‹#›</a:t>
            </a:fld>
            <a:r>
              <a:rPr lang="es" sz="1400"/>
              <a:t>/17</a:t>
            </a:r>
            <a:endParaRPr sz="1400"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3825" y="0"/>
            <a:ext cx="2468626" cy="286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25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accent1"/>
                </a:solidFill>
              </a:rPr>
              <a:t>Versiones de </a:t>
            </a:r>
            <a:r>
              <a:rPr b="1" lang="es">
                <a:solidFill>
                  <a:schemeClr val="accent1"/>
                </a:solidFill>
              </a:rPr>
              <a:t>P-ATA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152475"/>
            <a:ext cx="816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ATA-4</a:t>
            </a:r>
            <a:r>
              <a:rPr lang="es"/>
              <a:t> o </a:t>
            </a:r>
            <a:r>
              <a:rPr b="1" lang="es"/>
              <a:t>Ultra-DMA</a:t>
            </a:r>
            <a:r>
              <a:rPr lang="es"/>
              <a:t> o </a:t>
            </a:r>
            <a:r>
              <a:rPr b="1" lang="es"/>
              <a:t>ATA-33</a:t>
            </a:r>
            <a:endParaRPr b="1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Cable de 80 Hilos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33 MB/s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ATA-5</a:t>
            </a:r>
            <a:r>
              <a:rPr lang="es"/>
              <a:t> o </a:t>
            </a:r>
            <a:r>
              <a:rPr b="1" lang="es"/>
              <a:t>Ultra ATA-66</a:t>
            </a:r>
            <a:endParaRPr b="1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66 MB/s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ATA-6</a:t>
            </a:r>
            <a:r>
              <a:rPr lang="es"/>
              <a:t> o </a:t>
            </a:r>
            <a:r>
              <a:rPr b="1" lang="es"/>
              <a:t>Ultra ATA-100</a:t>
            </a:r>
            <a:endParaRPr b="1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100 MB/s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ATA-7</a:t>
            </a:r>
            <a:r>
              <a:rPr lang="es"/>
              <a:t> o </a:t>
            </a:r>
            <a:r>
              <a:rPr b="1" lang="es"/>
              <a:t>Ultra ATA-133</a:t>
            </a:r>
            <a:endParaRPr b="1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133 MB/s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ATA-8</a:t>
            </a:r>
            <a:r>
              <a:rPr lang="es"/>
              <a:t> o </a:t>
            </a:r>
            <a:r>
              <a:rPr b="1" lang="es"/>
              <a:t>Ultra-ATA 166</a:t>
            </a:r>
            <a:endParaRPr b="1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166 MB/s</a:t>
            </a:r>
            <a:endParaRPr/>
          </a:p>
        </p:txBody>
      </p:sp>
      <p:sp>
        <p:nvSpPr>
          <p:cNvPr id="114" name="Google Shape;11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es" sz="1400"/>
              <a:t>‹#›</a:t>
            </a:fld>
            <a:r>
              <a:rPr lang="es" sz="1400"/>
              <a:t>/17</a:t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0225" y="0"/>
            <a:ext cx="3708375" cy="2781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1575" y="2702475"/>
            <a:ext cx="2441025" cy="244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208650"/>
            <a:ext cx="825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1"/>
                </a:solidFill>
              </a:rPr>
              <a:t>SATA</a:t>
            </a:r>
            <a:r>
              <a:rPr lang="es">
                <a:solidFill>
                  <a:schemeClr val="accent1"/>
                </a:solidFill>
              </a:rPr>
              <a:t> (</a:t>
            </a:r>
            <a:r>
              <a:rPr lang="es">
                <a:solidFill>
                  <a:schemeClr val="accent1"/>
                </a:solidFill>
              </a:rPr>
              <a:t>Serial Advanced Technology Attachment) 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311700" y="948100"/>
            <a:ext cx="5394600" cy="39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Creado en 2003</a:t>
            </a:r>
            <a:endParaRPr sz="1400"/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También es una interfaz de bus de computadoras para la transferencia de datos entre la placa base y algunos dispositivos de almacenamiento(HDD,SSD,Unidad de Discos </a:t>
            </a:r>
            <a:r>
              <a:rPr lang="es" sz="1400"/>
              <a:t>Ópticos</a:t>
            </a:r>
            <a:r>
              <a:rPr lang="es" sz="1400"/>
              <a:t>).</a:t>
            </a:r>
            <a:endParaRPr sz="1400"/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Fue </a:t>
            </a:r>
            <a:r>
              <a:rPr lang="es" sz="1400"/>
              <a:t>Desarrollado por Serial ATA Working Group.</a:t>
            </a:r>
            <a:endParaRPr sz="1400"/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Llegó</a:t>
            </a:r>
            <a:r>
              <a:rPr lang="es" sz="1400"/>
              <a:t> para Desplazar a P-ATA, </a:t>
            </a:r>
            <a:r>
              <a:rPr lang="es" sz="1400"/>
              <a:t>volviéndose</a:t>
            </a:r>
            <a:r>
              <a:rPr lang="es" sz="1400"/>
              <a:t> la </a:t>
            </a:r>
            <a:r>
              <a:rPr lang="es" sz="1400"/>
              <a:t>nueva conexión Estándar para transferencias de datos.</a:t>
            </a:r>
            <a:endParaRPr sz="1400"/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Presenta una arquitectura "punto a punto"</a:t>
            </a:r>
            <a:endParaRPr sz="1400"/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Plug and Play.</a:t>
            </a:r>
            <a:endParaRPr sz="1400"/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Permite Hasta 2 metro de longitud en el cable</a:t>
            </a:r>
            <a:endParaRPr sz="1400"/>
          </a:p>
          <a:p>
            <a:pPr indent="0" lvl="0" marL="45720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0238" y="948111"/>
            <a:ext cx="2718375" cy="3715113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/>
          <p:nvPr>
            <p:ph idx="12" type="sldNum"/>
          </p:nvPr>
        </p:nvSpPr>
        <p:spPr>
          <a:xfrm>
            <a:off x="8422425" y="4484125"/>
            <a:ext cx="598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400"/>
              <a:t>‹#›</a:t>
            </a:fld>
            <a:r>
              <a:rPr lang="es" sz="1400"/>
              <a:t>/17</a:t>
            </a:r>
            <a:endParaRPr sz="1400"/>
          </a:p>
        </p:txBody>
      </p:sp>
      <p:sp>
        <p:nvSpPr>
          <p:cNvPr id="125" name="Google Shape;125;p21"/>
          <p:cNvSpPr txBox="1"/>
          <p:nvPr/>
        </p:nvSpPr>
        <p:spPr>
          <a:xfrm>
            <a:off x="6072565" y="4663225"/>
            <a:ext cx="227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/>
              <a:t>Sata Connectors</a:t>
            </a:r>
            <a:endParaRPr b="1"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as USACH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